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8"/>
  </p:notesMasterIdLst>
  <p:sldIdLst>
    <p:sldId id="257" r:id="rId5"/>
    <p:sldId id="266" r:id="rId6"/>
    <p:sldId id="258" r:id="rId7"/>
  </p:sldIdLst>
  <p:sldSz cx="10058400" cy="73152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317" userDrawn="1">
          <p15:clr>
            <a:srgbClr val="A4A3A4"/>
          </p15:clr>
        </p15:guide>
        <p15:guide id="2" pos="435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04FBEB-9AAB-0FA5-DBAF-A42780FDC1EE}" name="Aaron Bale" initials="AB" userId="S::aaron@501commons.org::740babf9-dcf7-47c4-8d11-ae897f5f2b2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6565"/>
    <a:srgbClr val="08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B80526-0432-9B7A-5A95-6968E3C7CB53}" v="1" dt="2025-01-21T14:50:05.575"/>
    <p1510:client id="{67DDFA65-2C7E-0731-4D8E-58F5AECE365D}" v="284" dt="2025-01-21T14:47:38.766"/>
  </p1510:revLst>
</p1510:revInfo>
</file>

<file path=ppt/tableStyles.xml><?xml version="1.0" encoding="utf-8"?>
<a:tblStyleLst xmlns:a="http://schemas.openxmlformats.org/drawingml/2006/main" def="{F3030E82-BA01-4FD0-8DE3-F3BFEBD13AE7}">
  <a:tblStyle styleId="{F3030E82-BA01-4FD0-8DE3-F3BFEBD13A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1856" y="192"/>
      </p:cViewPr>
      <p:guideLst>
        <p:guide orient="horz" pos="1317"/>
        <p:guide pos="43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82421" y="685800"/>
            <a:ext cx="2493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42880" y="1058951"/>
            <a:ext cx="9372825" cy="2919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782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782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782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782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782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782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782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782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782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42870" y="4030756"/>
            <a:ext cx="9372825" cy="1127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3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3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3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3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3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3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3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3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036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42870" y="1573156"/>
            <a:ext cx="9372825" cy="2792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728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72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72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72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72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72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72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72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728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42870" y="4483164"/>
            <a:ext cx="9372825" cy="1849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332522" lvl="0" indent="-24939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665043" lvl="1" indent="-23091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97565" lvl="2" indent="-23091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30086" lvl="3" indent="-23091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662608" lvl="4" indent="-23091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1995129" lvl="5" indent="-23091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327651" lvl="6" indent="-23091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2660172" lvl="7" indent="-23091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2992694" lvl="8" indent="-23091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2870" y="3058987"/>
            <a:ext cx="9372825" cy="1197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618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618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618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618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618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618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618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618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2618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42870" y="632924"/>
            <a:ext cx="9372825" cy="814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42870" y="1639076"/>
            <a:ext cx="9372825" cy="4858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332522" lvl="0" indent="-24939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665043" lvl="1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97565" lvl="2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30086" lvl="3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662608" lvl="4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1995129" lvl="5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327651" lvl="6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2660172" lvl="7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2992694" lvl="8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42870" y="632924"/>
            <a:ext cx="9372825" cy="814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42870" y="1639076"/>
            <a:ext cx="4399725" cy="4858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332522" lvl="0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18"/>
            </a:lvl1pPr>
            <a:lvl2pPr marL="665043" lvl="1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873"/>
            </a:lvl2pPr>
            <a:lvl3pPr marL="997565" lvl="2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873"/>
            </a:lvl3pPr>
            <a:lvl4pPr marL="1330086" lvl="3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873"/>
            </a:lvl4pPr>
            <a:lvl5pPr marL="1662608" lvl="4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873"/>
            </a:lvl5pPr>
            <a:lvl6pPr marL="1995129" lvl="5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873"/>
            </a:lvl6pPr>
            <a:lvl7pPr marL="2327651" lvl="6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873"/>
            </a:lvl7pPr>
            <a:lvl8pPr marL="2660172" lvl="7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873"/>
            </a:lvl8pPr>
            <a:lvl9pPr marL="2992694" lvl="8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873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315640" y="1639076"/>
            <a:ext cx="4399725" cy="4858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332522" lvl="0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018"/>
            </a:lvl1pPr>
            <a:lvl2pPr marL="665043" lvl="1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873"/>
            </a:lvl2pPr>
            <a:lvl3pPr marL="997565" lvl="2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873"/>
            </a:lvl3pPr>
            <a:lvl4pPr marL="1330086" lvl="3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873"/>
            </a:lvl4pPr>
            <a:lvl5pPr marL="1662608" lvl="4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873"/>
            </a:lvl5pPr>
            <a:lvl6pPr marL="1995129" lvl="5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873"/>
            </a:lvl6pPr>
            <a:lvl7pPr marL="2327651" lvl="6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873"/>
            </a:lvl7pPr>
            <a:lvl8pPr marL="2660172" lvl="7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873"/>
            </a:lvl8pPr>
            <a:lvl9pPr marL="2992694" lvl="8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873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42870" y="632924"/>
            <a:ext cx="9372825" cy="814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42870" y="790187"/>
            <a:ext cx="3088800" cy="107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46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46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46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46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46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46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46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46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1746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42870" y="1976320"/>
            <a:ext cx="3088800" cy="4521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332522" lvl="0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873"/>
            </a:lvl1pPr>
            <a:lvl2pPr marL="665043" lvl="1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873"/>
            </a:lvl2pPr>
            <a:lvl3pPr marL="997565" lvl="2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873"/>
            </a:lvl3pPr>
            <a:lvl4pPr marL="1330086" lvl="3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873"/>
            </a:lvl4pPr>
            <a:lvl5pPr marL="1662608" lvl="4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873"/>
            </a:lvl5pPr>
            <a:lvl6pPr marL="1995129" lvl="5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873"/>
            </a:lvl6pPr>
            <a:lvl7pPr marL="2327651" lvl="6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873"/>
            </a:lvl7pPr>
            <a:lvl8pPr marL="2660172" lvl="7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873"/>
            </a:lvl8pPr>
            <a:lvl9pPr marL="2992694" lvl="8" indent="-22168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873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39275" y="640213"/>
            <a:ext cx="7004663" cy="58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49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491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491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491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491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491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491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491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491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77"/>
            <a:ext cx="5029200" cy="7315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66491" tIns="66491" rIns="66491" bIns="6649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01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2050" y="1753849"/>
            <a:ext cx="4449638" cy="2108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05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05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05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05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05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05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05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05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055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2050" y="3986596"/>
            <a:ext cx="4449638" cy="1756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27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27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27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27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27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27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27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27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527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433450" y="1029796"/>
            <a:ext cx="4220700" cy="5255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332522" lvl="0" indent="-24939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665043" lvl="1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97565" lvl="2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30086" lvl="3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662608" lvl="4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1995129" lvl="5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327651" lvl="6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2660172" lvl="7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2992694" lvl="8" indent="-23091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42870" y="6016818"/>
            <a:ext cx="6598763" cy="860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332522" lvl="0" indent="-16626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42870" y="632924"/>
            <a:ext cx="9372825" cy="814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42870" y="1639076"/>
            <a:ext cx="9372825" cy="4858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319703" y="6632131"/>
            <a:ext cx="603488" cy="559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72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948A2E56-3DEA-A615-4273-B41A3F578D60}"/>
              </a:ext>
            </a:extLst>
          </p:cNvPr>
          <p:cNvSpPr txBox="1"/>
          <p:nvPr/>
        </p:nvSpPr>
        <p:spPr>
          <a:xfrm rot="16200000">
            <a:off x="-229843" y="1283005"/>
            <a:ext cx="140349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chemeClr val="bg1"/>
                </a:solidFill>
              </a:rPr>
              <a:t> CONFIDENTIAL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89A173-BB65-E4ED-8F27-44BAD439C30B}"/>
              </a:ext>
            </a:extLst>
          </p:cNvPr>
          <p:cNvSpPr/>
          <p:nvPr/>
        </p:nvSpPr>
        <p:spPr>
          <a:xfrm>
            <a:off x="199772" y="222554"/>
            <a:ext cx="9516139" cy="39340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8057E5-D341-E911-98B1-39E0AA22035D}"/>
              </a:ext>
            </a:extLst>
          </p:cNvPr>
          <p:cNvSpPr/>
          <p:nvPr/>
        </p:nvSpPr>
        <p:spPr>
          <a:xfrm>
            <a:off x="198017" y="617146"/>
            <a:ext cx="595424" cy="1743737"/>
          </a:xfrm>
          <a:prstGeom prst="rect">
            <a:avLst/>
          </a:prstGeom>
          <a:solidFill>
            <a:srgbClr val="08B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C8C32-72FD-39BD-88FA-8518B1DAFDA9}"/>
              </a:ext>
            </a:extLst>
          </p:cNvPr>
          <p:cNvSpPr txBox="1"/>
          <p:nvPr/>
        </p:nvSpPr>
        <p:spPr>
          <a:xfrm>
            <a:off x="793297" y="223741"/>
            <a:ext cx="1041990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Risk from Disclosure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CCE601-D34E-4C30-FFFD-3A9ECFFBE0A2}"/>
              </a:ext>
            </a:extLst>
          </p:cNvPr>
          <p:cNvSpPr txBox="1"/>
          <p:nvPr/>
        </p:nvSpPr>
        <p:spPr>
          <a:xfrm>
            <a:off x="793297" y="613907"/>
            <a:ext cx="90376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>
                <a:solidFill>
                  <a:srgbClr val="6E6565"/>
                </a:solidFill>
              </a:rPr>
              <a:t>High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98EE86-A1F7-EDBC-BDF5-4EEAC4372A4E}"/>
              </a:ext>
            </a:extLst>
          </p:cNvPr>
          <p:cNvSpPr txBox="1"/>
          <p:nvPr/>
        </p:nvSpPr>
        <p:spPr>
          <a:xfrm>
            <a:off x="1765943" y="276902"/>
            <a:ext cx="156830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Description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CE0503-43EB-B0B1-7EA7-DCE19504F3FE}"/>
              </a:ext>
            </a:extLst>
          </p:cNvPr>
          <p:cNvSpPr txBox="1"/>
          <p:nvPr/>
        </p:nvSpPr>
        <p:spPr>
          <a:xfrm>
            <a:off x="1630829" y="613905"/>
            <a:ext cx="1740949" cy="18774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dirty="0">
                <a:solidFill>
                  <a:srgbClr val="6E6565"/>
                </a:solidFill>
              </a:rPr>
              <a:t>Unauthorized access or loss of data could </a:t>
            </a:r>
            <a:r>
              <a:rPr lang="en-US" sz="1050" b="1" dirty="0">
                <a:solidFill>
                  <a:srgbClr val="6E6565"/>
                </a:solidFill>
              </a:rPr>
              <a:t>seriously impact</a:t>
            </a:r>
            <a:r>
              <a:rPr lang="en-US" sz="1050" dirty="0">
                <a:solidFill>
                  <a:srgbClr val="6E6565"/>
                </a:solidFill>
              </a:rPr>
              <a:t> [org name], a team member, or a client. </a:t>
            </a:r>
            <a:br>
              <a:rPr lang="en-US" sz="1050" dirty="0"/>
            </a:br>
            <a:br>
              <a:rPr lang="en-US" sz="1050" dirty="0"/>
            </a:br>
            <a:r>
              <a:rPr lang="en-US" sz="1050" dirty="0">
                <a:solidFill>
                  <a:srgbClr val="6E6565"/>
                </a:solidFill>
              </a:rPr>
              <a:t>Data that falls under a legal protection.</a:t>
            </a:r>
          </a:p>
          <a:p>
            <a:endParaRPr lang="en-US" sz="1050" dirty="0">
              <a:solidFill>
                <a:srgbClr val="6E6565"/>
              </a:solidFill>
            </a:endParaRPr>
          </a:p>
          <a:p>
            <a:r>
              <a:rPr lang="en-US" sz="1050" dirty="0">
                <a:solidFill>
                  <a:srgbClr val="6E6565"/>
                </a:solidFill>
              </a:rPr>
              <a:t>Expectation of privacy.</a:t>
            </a:r>
          </a:p>
          <a:p>
            <a:pPr>
              <a:spcAft>
                <a:spcPts val="400"/>
              </a:spcAft>
            </a:pPr>
            <a:endParaRPr lang="en-US" sz="1100" dirty="0">
              <a:solidFill>
                <a:srgbClr val="6E6565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37D74F2-76A1-33B3-3116-4943850456EE}"/>
              </a:ext>
            </a:extLst>
          </p:cNvPr>
          <p:cNvSpPr txBox="1"/>
          <p:nvPr/>
        </p:nvSpPr>
        <p:spPr>
          <a:xfrm>
            <a:off x="3301979" y="271586"/>
            <a:ext cx="156830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Examples </a:t>
            </a:r>
            <a:r>
              <a:rPr lang="en-US" sz="1100" b="1">
                <a:solidFill>
                  <a:srgbClr val="C00000"/>
                </a:solidFill>
              </a:rPr>
              <a:t>*</a:t>
            </a:r>
            <a:r>
              <a:rPr lang="en-US" sz="1100" b="1"/>
              <a:t> </a:t>
            </a:r>
            <a:endParaRPr lang="en-US" sz="1200" b="1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D6683CF-893F-1F15-D84B-08FA3CA9774F}"/>
              </a:ext>
            </a:extLst>
          </p:cNvPr>
          <p:cNvSpPr txBox="1"/>
          <p:nvPr/>
        </p:nvSpPr>
        <p:spPr>
          <a:xfrm>
            <a:off x="3311987" y="613413"/>
            <a:ext cx="1889808" cy="18620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Char char="•"/>
            </a:pPr>
            <a:r>
              <a:rPr lang="en-US" sz="950">
                <a:solidFill>
                  <a:srgbClr val="6E6565"/>
                </a:solidFill>
              </a:rPr>
              <a:t>PII combined with private or restricted information which if disclosed without authorization could cause substantial harm, embarrassment, inconvenience, reputational harm, emotional harm, financial loss, unfairness, and in rare cases, a risk to personal safety.</a:t>
            </a:r>
            <a:endParaRPr lang="en-US" sz="950"/>
          </a:p>
          <a:p>
            <a:endParaRPr lang="en-US" sz="1050">
              <a:solidFill>
                <a:srgbClr val="6E6565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3F6C00B-0878-E5C5-3991-FEF603AD33D3}"/>
              </a:ext>
            </a:extLst>
          </p:cNvPr>
          <p:cNvSpPr txBox="1"/>
          <p:nvPr/>
        </p:nvSpPr>
        <p:spPr>
          <a:xfrm>
            <a:off x="5241582" y="218110"/>
            <a:ext cx="983511" cy="44627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C00000"/>
                </a:solidFill>
              </a:rPr>
              <a:t> </a:t>
            </a:r>
            <a:r>
              <a:rPr lang="en-US" sz="1100" b="1">
                <a:solidFill>
                  <a:schemeClr val="tx1"/>
                </a:solidFill>
              </a:rPr>
              <a:t>Who has</a:t>
            </a:r>
            <a:endParaRPr lang="en-US">
              <a:solidFill>
                <a:schemeClr val="tx1"/>
              </a:solidFill>
            </a:endParaRPr>
          </a:p>
          <a:p>
            <a:r>
              <a:rPr lang="en-US" sz="1100" b="1">
                <a:solidFill>
                  <a:schemeClr val="tx1"/>
                </a:solidFill>
              </a:rPr>
              <a:t> Access?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E272F2E-5EBE-8A64-1B7B-47123F019436}"/>
              </a:ext>
            </a:extLst>
          </p:cNvPr>
          <p:cNvSpPr txBox="1"/>
          <p:nvPr/>
        </p:nvSpPr>
        <p:spPr>
          <a:xfrm>
            <a:off x="6436246" y="218736"/>
            <a:ext cx="3142284" cy="4770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How is it stored, accessed, transmitted?</a:t>
            </a:r>
            <a:endParaRPr lang="en-US"/>
          </a:p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20FB5F8-8FE9-F108-708B-883B50A2F672}"/>
              </a:ext>
            </a:extLst>
          </p:cNvPr>
          <p:cNvSpPr txBox="1"/>
          <p:nvPr/>
        </p:nvSpPr>
        <p:spPr>
          <a:xfrm rot="16200000">
            <a:off x="-115568" y="1140096"/>
            <a:ext cx="122274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chemeClr val="bg1"/>
                </a:solidFill>
              </a:rPr>
              <a:t>SENSITIVE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2E044B3-41DA-0F79-E27B-197017011A1F}"/>
              </a:ext>
            </a:extLst>
          </p:cNvPr>
          <p:cNvSpPr txBox="1"/>
          <p:nvPr/>
        </p:nvSpPr>
        <p:spPr>
          <a:xfrm>
            <a:off x="6338262" y="613132"/>
            <a:ext cx="3356639" cy="30931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300"/>
              </a:spcAft>
            </a:pPr>
            <a:r>
              <a:rPr lang="en-US" sz="1000" b="1" dirty="0">
                <a:solidFill>
                  <a:srgbClr val="6E6565"/>
                </a:solidFill>
              </a:rPr>
              <a:t>Storage</a:t>
            </a:r>
            <a:endParaRPr lang="en-US" dirty="0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Stored in encrypted, approved location (add location examples) and accessed only by authorized users </a:t>
            </a:r>
            <a:endParaRPr lang="en-US" dirty="0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May be stored on [org name] issued work laptop with encryption enabled</a:t>
            </a:r>
          </a:p>
          <a:p>
            <a:pPr>
              <a:spcAft>
                <a:spcPts val="300"/>
              </a:spcAft>
            </a:pPr>
            <a:r>
              <a:rPr lang="en-US" sz="1000" b="1" dirty="0">
                <a:solidFill>
                  <a:srgbClr val="6E6565"/>
                </a:solidFill>
              </a:rPr>
              <a:t>Access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u="sng" dirty="0">
                <a:solidFill>
                  <a:srgbClr val="6E6565"/>
                </a:solidFill>
              </a:rPr>
              <a:t>May not</a:t>
            </a:r>
            <a:r>
              <a:rPr lang="en-US" sz="1000" dirty="0">
                <a:solidFill>
                  <a:srgbClr val="6E6565"/>
                </a:solidFill>
              </a:rPr>
              <a:t> access information with non-[org name] computer or personal mobile device</a:t>
            </a:r>
            <a:endParaRPr lang="en-US" dirty="0"/>
          </a:p>
          <a:p>
            <a:pPr>
              <a:spcAft>
                <a:spcPts val="300"/>
              </a:spcAft>
            </a:pPr>
            <a:r>
              <a:rPr lang="en-US" sz="1000" b="1" dirty="0">
                <a:solidFill>
                  <a:srgbClr val="6E6565"/>
                </a:solidFill>
              </a:rPr>
              <a:t>Transmit</a:t>
            </a:r>
            <a:endParaRPr lang="en-US" sz="1000" dirty="0">
              <a:solidFill>
                <a:srgbClr val="6E6565"/>
              </a:solidFill>
            </a:endParaRP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May be transmitted through encrypted email, notify recipient before sending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May be uploaded to dedicated [add storage location/application] folder</a:t>
            </a:r>
          </a:p>
          <a:p>
            <a:pPr>
              <a:spcAft>
                <a:spcPts val="300"/>
              </a:spcAft>
            </a:pPr>
            <a:r>
              <a:rPr lang="en-US" sz="1000" b="1" dirty="0">
                <a:solidFill>
                  <a:srgbClr val="6E6565"/>
                </a:solidFill>
              </a:rPr>
              <a:t>Authorization</a:t>
            </a:r>
            <a:endParaRPr lang="en-US" sz="1000" dirty="0">
              <a:solidFill>
                <a:srgbClr val="6E6565"/>
              </a:solidFill>
            </a:endParaRPr>
          </a:p>
          <a:p>
            <a:pPr marL="171450" indent="-171450">
              <a:spcAft>
                <a:spcPts val="300"/>
              </a:spcAft>
              <a:buFont typeface="Arial,Sans-Serif"/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Written authorization required from data owner before information released to third parties</a:t>
            </a:r>
          </a:p>
          <a:p>
            <a:pPr marL="171450" indent="-171450">
              <a:spcAft>
                <a:spcPts val="300"/>
              </a:spcAft>
              <a:buFont typeface="Arial,Sans-Serif"/>
              <a:buChar char="•"/>
            </a:pPr>
            <a:endParaRPr lang="en-US" sz="1000" dirty="0">
              <a:solidFill>
                <a:srgbClr val="6E6565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DDEE510-4AC9-0E44-B3D1-C959F4385F1F}"/>
              </a:ext>
            </a:extLst>
          </p:cNvPr>
          <p:cNvSpPr txBox="1"/>
          <p:nvPr/>
        </p:nvSpPr>
        <p:spPr>
          <a:xfrm>
            <a:off x="5375836" y="623556"/>
            <a:ext cx="1089836" cy="6027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"/>
              </a:spcAft>
            </a:pPr>
            <a:r>
              <a:rPr lang="en-US" sz="1050">
                <a:solidFill>
                  <a:srgbClr val="6E6565"/>
                </a:solidFill>
              </a:rPr>
              <a:t>Only</a:t>
            </a:r>
          </a:p>
          <a:p>
            <a:pPr>
              <a:spcAft>
                <a:spcPts val="100"/>
              </a:spcAft>
            </a:pPr>
            <a:r>
              <a:rPr lang="en-US" sz="1050">
                <a:solidFill>
                  <a:srgbClr val="6E6565"/>
                </a:solidFill>
              </a:rPr>
              <a:t>Authorized</a:t>
            </a:r>
          </a:p>
          <a:p>
            <a:pPr>
              <a:spcAft>
                <a:spcPts val="100"/>
              </a:spcAft>
            </a:pPr>
            <a:r>
              <a:rPr lang="en-US" sz="1050">
                <a:solidFill>
                  <a:srgbClr val="6E6565"/>
                </a:solidFill>
              </a:rPr>
              <a:t>Persons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9C1A82-7687-64F6-1FC2-AC8254444EB2}"/>
              </a:ext>
            </a:extLst>
          </p:cNvPr>
          <p:cNvSpPr txBox="1"/>
          <p:nvPr/>
        </p:nvSpPr>
        <p:spPr>
          <a:xfrm>
            <a:off x="297575" y="1938662"/>
            <a:ext cx="42064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 dirty="0">
                <a:solidFill>
                  <a:schemeClr val="bg1"/>
                </a:solidFill>
              </a:rPr>
              <a:t>L5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D449DF-4E0D-4E3B-46CB-1EFA4D24B1AD}"/>
              </a:ext>
            </a:extLst>
          </p:cNvPr>
          <p:cNvSpPr txBox="1"/>
          <p:nvPr/>
        </p:nvSpPr>
        <p:spPr>
          <a:xfrm>
            <a:off x="197865" y="-10876"/>
            <a:ext cx="4022284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"/>
              </a:spcAft>
            </a:pPr>
            <a:r>
              <a:rPr lang="en-US" sz="900" dirty="0">
                <a:solidFill>
                  <a:srgbClr val="6E6565"/>
                </a:solidFill>
              </a:rPr>
              <a:t>Data handling guidelines template</a:t>
            </a:r>
          </a:p>
        </p:txBody>
      </p:sp>
    </p:spTree>
    <p:extLst>
      <p:ext uri="{BB962C8B-B14F-4D97-AF65-F5344CB8AC3E}">
        <p14:creationId xmlns:p14="http://schemas.microsoft.com/office/powerpoint/2010/main" val="356218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89A173-BB65-E4ED-8F27-44BAD439C30B}"/>
              </a:ext>
            </a:extLst>
          </p:cNvPr>
          <p:cNvSpPr/>
          <p:nvPr/>
        </p:nvSpPr>
        <p:spPr>
          <a:xfrm>
            <a:off x="199772" y="222554"/>
            <a:ext cx="9516139" cy="39340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8057E5-D341-E911-98B1-39E0AA22035D}"/>
              </a:ext>
            </a:extLst>
          </p:cNvPr>
          <p:cNvSpPr/>
          <p:nvPr/>
        </p:nvSpPr>
        <p:spPr>
          <a:xfrm>
            <a:off x="198017" y="617146"/>
            <a:ext cx="595424" cy="1743737"/>
          </a:xfrm>
          <a:prstGeom prst="rect">
            <a:avLst/>
          </a:prstGeom>
          <a:solidFill>
            <a:srgbClr val="08B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E3D07C-D188-2E7D-E95F-834D37303D87}"/>
              </a:ext>
            </a:extLst>
          </p:cNvPr>
          <p:cNvSpPr/>
          <p:nvPr/>
        </p:nvSpPr>
        <p:spPr>
          <a:xfrm>
            <a:off x="200437" y="223498"/>
            <a:ext cx="9516139" cy="39340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FECF79-39BF-BBA8-6FC8-D1FC6F4608B7}"/>
              </a:ext>
            </a:extLst>
          </p:cNvPr>
          <p:cNvSpPr/>
          <p:nvPr/>
        </p:nvSpPr>
        <p:spPr>
          <a:xfrm>
            <a:off x="198681" y="618090"/>
            <a:ext cx="595424" cy="1975352"/>
          </a:xfrm>
          <a:prstGeom prst="rect">
            <a:avLst/>
          </a:prstGeom>
          <a:solidFill>
            <a:srgbClr val="08B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C4EAB0-D861-4A69-7489-6CC594EE256F}"/>
              </a:ext>
            </a:extLst>
          </p:cNvPr>
          <p:cNvSpPr txBox="1"/>
          <p:nvPr/>
        </p:nvSpPr>
        <p:spPr>
          <a:xfrm>
            <a:off x="794104" y="224685"/>
            <a:ext cx="1041990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Risk from Disclosure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7944C1-C592-2277-C2EE-343DC37C4B3E}"/>
              </a:ext>
            </a:extLst>
          </p:cNvPr>
          <p:cNvSpPr txBox="1"/>
          <p:nvPr/>
        </p:nvSpPr>
        <p:spPr>
          <a:xfrm>
            <a:off x="794104" y="665935"/>
            <a:ext cx="90376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>
                <a:solidFill>
                  <a:srgbClr val="6E6565"/>
                </a:solidFill>
              </a:rPr>
              <a:t>High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1BAB71-6089-6A78-CCD1-C55F9BF9736A}"/>
              </a:ext>
            </a:extLst>
          </p:cNvPr>
          <p:cNvSpPr txBox="1"/>
          <p:nvPr/>
        </p:nvSpPr>
        <p:spPr>
          <a:xfrm>
            <a:off x="1766984" y="277846"/>
            <a:ext cx="1568301" cy="4770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Description</a:t>
            </a:r>
            <a:endParaRPr lang="en-US"/>
          </a:p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258AD3-D921-DA01-3744-8E2D5B5E4DB2}"/>
              </a:ext>
            </a:extLst>
          </p:cNvPr>
          <p:cNvSpPr txBox="1"/>
          <p:nvPr/>
        </p:nvSpPr>
        <p:spPr>
          <a:xfrm>
            <a:off x="1636874" y="660930"/>
            <a:ext cx="1745954" cy="19133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400"/>
              </a:spcAft>
            </a:pPr>
            <a:r>
              <a:rPr lang="en-US" sz="1050" dirty="0">
                <a:solidFill>
                  <a:srgbClr val="6E6565"/>
                </a:solidFill>
              </a:rPr>
              <a:t>Unauthorized access or loss of data could </a:t>
            </a:r>
            <a:r>
              <a:rPr lang="en-US" sz="1050" b="1" dirty="0">
                <a:solidFill>
                  <a:srgbClr val="6E6565"/>
                </a:solidFill>
              </a:rPr>
              <a:t>seriously impact</a:t>
            </a:r>
            <a:r>
              <a:rPr lang="en-US" sz="1050" dirty="0">
                <a:solidFill>
                  <a:srgbClr val="6E6565"/>
                </a:solidFill>
              </a:rPr>
              <a:t> [org name], a team member, or a client.</a:t>
            </a:r>
            <a:endParaRPr lang="en-US" dirty="0"/>
          </a:p>
          <a:p>
            <a:pPr>
              <a:spcAft>
                <a:spcPts val="400"/>
              </a:spcAft>
            </a:pPr>
            <a:endParaRPr lang="en-US" sz="1050" dirty="0">
              <a:solidFill>
                <a:srgbClr val="6E6565"/>
              </a:solidFill>
            </a:endParaRPr>
          </a:p>
          <a:p>
            <a:pPr>
              <a:spcAft>
                <a:spcPts val="400"/>
              </a:spcAft>
            </a:pPr>
            <a:r>
              <a:rPr lang="en-US" sz="1050" dirty="0">
                <a:solidFill>
                  <a:srgbClr val="6E6565"/>
                </a:solidFill>
              </a:rPr>
              <a:t>Data that falls under a legal protection.</a:t>
            </a:r>
            <a:endParaRPr lang="en-US" dirty="0"/>
          </a:p>
          <a:p>
            <a:pPr>
              <a:spcAft>
                <a:spcPts val="400"/>
              </a:spcAft>
            </a:pPr>
            <a:endParaRPr lang="en-US" sz="1050" dirty="0">
              <a:solidFill>
                <a:srgbClr val="6E6565"/>
              </a:solidFill>
            </a:endParaRPr>
          </a:p>
          <a:p>
            <a:pPr>
              <a:spcAft>
                <a:spcPts val="400"/>
              </a:spcAft>
            </a:pPr>
            <a:r>
              <a:rPr lang="en-US" sz="1050" dirty="0">
                <a:solidFill>
                  <a:srgbClr val="6E6565"/>
                </a:solidFill>
              </a:rPr>
              <a:t>Expectation of privacy.</a:t>
            </a:r>
            <a:endParaRPr lang="en-US" sz="10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276D27-3F03-9232-636E-24CBB1E53877}"/>
              </a:ext>
            </a:extLst>
          </p:cNvPr>
          <p:cNvSpPr txBox="1"/>
          <p:nvPr/>
        </p:nvSpPr>
        <p:spPr>
          <a:xfrm>
            <a:off x="3303388" y="272529"/>
            <a:ext cx="156830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Examples </a:t>
            </a:r>
            <a:r>
              <a:rPr lang="en-US" sz="1200" b="1">
                <a:solidFill>
                  <a:srgbClr val="C00000"/>
                </a:solidFill>
              </a:rPr>
              <a:t>*</a:t>
            </a:r>
            <a:endParaRPr lang="en-US" sz="120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06C7F3-180E-20CC-C1EE-07E41587A410}"/>
              </a:ext>
            </a:extLst>
          </p:cNvPr>
          <p:cNvSpPr txBox="1"/>
          <p:nvPr/>
        </p:nvSpPr>
        <p:spPr>
          <a:xfrm>
            <a:off x="3298070" y="665441"/>
            <a:ext cx="2313273" cy="215443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Social Security/TIN numbers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Bank/Financial account #s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Credit/Debit card numbers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Client financial statements</a:t>
            </a:r>
            <a:endParaRPr lang="en-US" sz="950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Taxpayer records/returns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IDs and Passwords (including ones for client and vendor systems)</a:t>
            </a:r>
            <a:endParaRPr lang="en-US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Personally identifiable information (PII)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Payment transaction records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Employee information (HR access only)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ECE0-4328-60B5-0F59-701E6CAFECD6}"/>
              </a:ext>
            </a:extLst>
          </p:cNvPr>
          <p:cNvSpPr txBox="1"/>
          <p:nvPr/>
        </p:nvSpPr>
        <p:spPr>
          <a:xfrm>
            <a:off x="5253504" y="214050"/>
            <a:ext cx="983511" cy="44627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C00000"/>
                </a:solidFill>
              </a:rPr>
              <a:t> </a:t>
            </a:r>
            <a:r>
              <a:rPr lang="en-US" sz="1100" b="1">
                <a:solidFill>
                  <a:schemeClr val="tx1"/>
                </a:solidFill>
              </a:rPr>
              <a:t>Who has</a:t>
            </a:r>
            <a:endParaRPr lang="en-US">
              <a:solidFill>
                <a:schemeClr val="tx1"/>
              </a:solidFill>
            </a:endParaRPr>
          </a:p>
          <a:p>
            <a:r>
              <a:rPr lang="en-US" sz="1100" b="1">
                <a:solidFill>
                  <a:schemeClr val="tx1"/>
                </a:solidFill>
              </a:rPr>
              <a:t> Access?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5DDAEA-A391-76CC-5913-3EA0073D1983}"/>
              </a:ext>
            </a:extLst>
          </p:cNvPr>
          <p:cNvSpPr txBox="1"/>
          <p:nvPr/>
        </p:nvSpPr>
        <p:spPr>
          <a:xfrm>
            <a:off x="5308548" y="665931"/>
            <a:ext cx="1089836" cy="6027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"/>
              </a:spcAft>
            </a:pPr>
            <a:r>
              <a:rPr lang="en-US" sz="1050">
                <a:solidFill>
                  <a:srgbClr val="6E6565"/>
                </a:solidFill>
              </a:rPr>
              <a:t>Only</a:t>
            </a:r>
          </a:p>
          <a:p>
            <a:pPr>
              <a:spcAft>
                <a:spcPts val="100"/>
              </a:spcAft>
            </a:pPr>
            <a:r>
              <a:rPr lang="en-US" sz="1050">
                <a:solidFill>
                  <a:srgbClr val="6E6565"/>
                </a:solidFill>
              </a:rPr>
              <a:t>Authorized</a:t>
            </a:r>
          </a:p>
          <a:p>
            <a:pPr>
              <a:spcAft>
                <a:spcPts val="100"/>
              </a:spcAft>
            </a:pPr>
            <a:r>
              <a:rPr lang="en-US" sz="1050">
                <a:solidFill>
                  <a:srgbClr val="6E6565"/>
                </a:solidFill>
              </a:rPr>
              <a:t>Persons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D2C6BF-C9B5-6458-6931-2F4FD4E8A93F}"/>
              </a:ext>
            </a:extLst>
          </p:cNvPr>
          <p:cNvSpPr txBox="1"/>
          <p:nvPr/>
        </p:nvSpPr>
        <p:spPr>
          <a:xfrm>
            <a:off x="6433418" y="219680"/>
            <a:ext cx="3287405" cy="4770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How is it stored, accessed, transmitted?</a:t>
            </a:r>
            <a:endParaRPr lang="en-US"/>
          </a:p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B6AF3E-F0F9-0FBA-D333-23BB1A5898F2}"/>
              </a:ext>
            </a:extLst>
          </p:cNvPr>
          <p:cNvSpPr txBox="1"/>
          <p:nvPr/>
        </p:nvSpPr>
        <p:spPr>
          <a:xfrm rot="16200000">
            <a:off x="-223573" y="1247221"/>
            <a:ext cx="143510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chemeClr val="bg1"/>
                </a:solidFill>
              </a:rPr>
              <a:t>RESTRICTED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CF0CFB-221D-17C4-C25D-7F3E16482946}"/>
              </a:ext>
            </a:extLst>
          </p:cNvPr>
          <p:cNvSpPr txBox="1"/>
          <p:nvPr/>
        </p:nvSpPr>
        <p:spPr>
          <a:xfrm>
            <a:off x="307937" y="2207229"/>
            <a:ext cx="42064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 dirty="0">
                <a:solidFill>
                  <a:schemeClr val="bg1"/>
                </a:solidFill>
              </a:rPr>
              <a:t>L4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2E083F-DF17-6BCE-2DE6-D47B8B48A375}"/>
              </a:ext>
            </a:extLst>
          </p:cNvPr>
          <p:cNvSpPr txBox="1"/>
          <p:nvPr/>
        </p:nvSpPr>
        <p:spPr>
          <a:xfrm>
            <a:off x="6368912" y="618239"/>
            <a:ext cx="3356639" cy="34394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300"/>
              </a:spcAft>
            </a:pPr>
            <a:r>
              <a:rPr lang="en-US" sz="1000" b="1" dirty="0">
                <a:solidFill>
                  <a:srgbClr val="6E6565"/>
                </a:solidFill>
              </a:rPr>
              <a:t>Storage</a:t>
            </a:r>
            <a:endParaRPr lang="en-US" dirty="0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Stored in encrypted, approved location (add locations) accessed only by authorized users </a:t>
            </a:r>
            <a:endParaRPr lang="en-US" dirty="0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May be stored on [org name] issued work laptop with encryption enabled</a:t>
            </a:r>
            <a:endParaRPr lang="en-US" dirty="0"/>
          </a:p>
          <a:p>
            <a:pPr>
              <a:spcAft>
                <a:spcPts val="300"/>
              </a:spcAft>
            </a:pPr>
            <a:r>
              <a:rPr lang="en-US" sz="1000" b="1" dirty="0">
                <a:solidFill>
                  <a:srgbClr val="6E6565"/>
                </a:solidFill>
              </a:rPr>
              <a:t>Access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u="sng" dirty="0">
                <a:solidFill>
                  <a:srgbClr val="6E6565"/>
                </a:solidFill>
              </a:rPr>
              <a:t>May not</a:t>
            </a:r>
            <a:r>
              <a:rPr lang="en-US" sz="1000" dirty="0">
                <a:solidFill>
                  <a:srgbClr val="6E6565"/>
                </a:solidFill>
              </a:rPr>
              <a:t> access information with non-[org name] computer or personal mobile device</a:t>
            </a:r>
            <a:endParaRPr lang="en-US" dirty="0"/>
          </a:p>
          <a:p>
            <a:pPr>
              <a:spcAft>
                <a:spcPts val="300"/>
              </a:spcAft>
            </a:pPr>
            <a:r>
              <a:rPr lang="en-US" sz="1000" b="1" dirty="0">
                <a:solidFill>
                  <a:srgbClr val="6E6565"/>
                </a:solidFill>
              </a:rPr>
              <a:t>Transmit</a:t>
            </a:r>
            <a:endParaRPr lang="en-US" sz="1000" dirty="0">
              <a:solidFill>
                <a:srgbClr val="6E6565"/>
              </a:solidFill>
            </a:endParaRP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May be transmitted through encrypted email, notify recipient before sending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May be uploaded to dedicated (add location or application) folder</a:t>
            </a:r>
          </a:p>
          <a:p>
            <a:pPr>
              <a:spcAft>
                <a:spcPts val="300"/>
              </a:spcAft>
            </a:pPr>
            <a:r>
              <a:rPr lang="en-US" sz="1000" b="1" dirty="0">
                <a:solidFill>
                  <a:srgbClr val="6E6565"/>
                </a:solidFill>
              </a:rPr>
              <a:t>Authorization</a:t>
            </a:r>
          </a:p>
          <a:p>
            <a:pPr marL="171450" indent="-171450">
              <a:spcAft>
                <a:spcPts val="300"/>
              </a:spcAft>
              <a:buFont typeface="Arial,Sans-Serif"/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Obtain verbal verification before transferring funds</a:t>
            </a:r>
          </a:p>
          <a:p>
            <a:pPr marL="171450" indent="-171450">
              <a:spcAft>
                <a:spcPts val="300"/>
              </a:spcAft>
              <a:buFont typeface="Arial,Sans-Serif"/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Written authorization required from data owner before information released to third parties</a:t>
            </a:r>
          </a:p>
          <a:p>
            <a:pPr marL="171450" indent="-171450">
              <a:spcAft>
                <a:spcPts val="300"/>
              </a:spcAft>
              <a:buFont typeface="Arial,Sans-Serif"/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All IDs and passwords must be stored in (password manager name)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864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4E3D07C-D188-2E7D-E95F-834D37303D87}"/>
              </a:ext>
            </a:extLst>
          </p:cNvPr>
          <p:cNvSpPr/>
          <p:nvPr/>
        </p:nvSpPr>
        <p:spPr>
          <a:xfrm>
            <a:off x="255535" y="4664420"/>
            <a:ext cx="9516139" cy="39340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FECF79-39BF-BBA8-6FC8-D1FC6F4608B7}"/>
              </a:ext>
            </a:extLst>
          </p:cNvPr>
          <p:cNvSpPr/>
          <p:nvPr/>
        </p:nvSpPr>
        <p:spPr>
          <a:xfrm>
            <a:off x="253779" y="5059012"/>
            <a:ext cx="595424" cy="1743737"/>
          </a:xfrm>
          <a:prstGeom prst="rect">
            <a:avLst/>
          </a:prstGeom>
          <a:solidFill>
            <a:srgbClr val="08B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C4EAB0-D861-4A69-7489-6CC594EE256F}"/>
              </a:ext>
            </a:extLst>
          </p:cNvPr>
          <p:cNvSpPr txBox="1"/>
          <p:nvPr/>
        </p:nvSpPr>
        <p:spPr>
          <a:xfrm>
            <a:off x="849202" y="4665607"/>
            <a:ext cx="1041990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Risk from Disclosure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7944C1-C592-2277-C2EE-343DC37C4B3E}"/>
              </a:ext>
            </a:extLst>
          </p:cNvPr>
          <p:cNvSpPr txBox="1"/>
          <p:nvPr/>
        </p:nvSpPr>
        <p:spPr>
          <a:xfrm>
            <a:off x="849202" y="5106857"/>
            <a:ext cx="90376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>
                <a:solidFill>
                  <a:srgbClr val="6E6565"/>
                </a:solidFill>
              </a:rPr>
              <a:t>Minimal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1BAB71-6089-6A78-CCD1-C55F9BF9736A}"/>
              </a:ext>
            </a:extLst>
          </p:cNvPr>
          <p:cNvSpPr txBox="1"/>
          <p:nvPr/>
        </p:nvSpPr>
        <p:spPr>
          <a:xfrm>
            <a:off x="1822082" y="4718768"/>
            <a:ext cx="1568301" cy="4770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Description</a:t>
            </a:r>
            <a:endParaRPr lang="en-US"/>
          </a:p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258AD3-D921-DA01-3744-8E2D5B5E4DB2}"/>
              </a:ext>
            </a:extLst>
          </p:cNvPr>
          <p:cNvSpPr txBox="1"/>
          <p:nvPr/>
        </p:nvSpPr>
        <p:spPr>
          <a:xfrm>
            <a:off x="1827085" y="5101852"/>
            <a:ext cx="1690909" cy="4154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400"/>
              </a:spcAft>
            </a:pPr>
            <a:r>
              <a:rPr lang="en-US" sz="1050">
                <a:solidFill>
                  <a:srgbClr val="6E6565"/>
                </a:solidFill>
              </a:rPr>
              <a:t>Publicly Available</a:t>
            </a:r>
            <a:br>
              <a:rPr lang="en-US" sz="1050">
                <a:solidFill>
                  <a:srgbClr val="6E6565"/>
                </a:solidFill>
              </a:rPr>
            </a:br>
            <a:r>
              <a:rPr lang="en-US" sz="1050">
                <a:solidFill>
                  <a:srgbClr val="6E6565"/>
                </a:solidFill>
              </a:rPr>
              <a:t>Information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276D27-3F03-9232-636E-24CBB1E53877}"/>
              </a:ext>
            </a:extLst>
          </p:cNvPr>
          <p:cNvSpPr txBox="1"/>
          <p:nvPr/>
        </p:nvSpPr>
        <p:spPr>
          <a:xfrm>
            <a:off x="3358486" y="4713452"/>
            <a:ext cx="156830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Examples </a:t>
            </a:r>
            <a:r>
              <a:rPr lang="en-US" sz="1100" b="1">
                <a:solidFill>
                  <a:srgbClr val="C00000"/>
                </a:solidFill>
              </a:rPr>
              <a:t>*</a:t>
            </a:r>
            <a:r>
              <a:rPr lang="en-US" sz="1100" b="1"/>
              <a:t> </a:t>
            </a:r>
            <a:endParaRPr lang="en-US" sz="1200" b="1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06C7F3-180E-20CC-C1EE-07E41587A410}"/>
              </a:ext>
            </a:extLst>
          </p:cNvPr>
          <p:cNvSpPr txBox="1"/>
          <p:nvPr/>
        </p:nvSpPr>
        <p:spPr>
          <a:xfrm>
            <a:off x="3353169" y="5101538"/>
            <a:ext cx="2110561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Data that anyone from the public could easily access from the media or public website or other publicly available means</a:t>
            </a:r>
            <a:endParaRPr lang="en-US" sz="9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1ECE0-4328-60B5-0F59-701E6CAFECD6}"/>
              </a:ext>
            </a:extLst>
          </p:cNvPr>
          <p:cNvSpPr txBox="1"/>
          <p:nvPr/>
        </p:nvSpPr>
        <p:spPr>
          <a:xfrm>
            <a:off x="5463732" y="4654972"/>
            <a:ext cx="983511" cy="44627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C00000"/>
                </a:solidFill>
              </a:rPr>
              <a:t> </a:t>
            </a:r>
            <a:r>
              <a:rPr lang="en-US" sz="1100" b="1">
                <a:solidFill>
                  <a:schemeClr val="tx1"/>
                </a:solidFill>
              </a:rPr>
              <a:t>Who has</a:t>
            </a:r>
            <a:endParaRPr lang="en-US">
              <a:solidFill>
                <a:schemeClr val="tx1"/>
              </a:solidFill>
            </a:endParaRPr>
          </a:p>
          <a:p>
            <a:r>
              <a:rPr lang="en-US" sz="1100" b="1">
                <a:solidFill>
                  <a:schemeClr val="tx1"/>
                </a:solidFill>
              </a:rPr>
              <a:t> Access?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5DDAEA-A391-76CC-5913-3EA0073D1983}"/>
              </a:ext>
            </a:extLst>
          </p:cNvPr>
          <p:cNvSpPr txBox="1"/>
          <p:nvPr/>
        </p:nvSpPr>
        <p:spPr>
          <a:xfrm>
            <a:off x="5523265" y="5112809"/>
            <a:ext cx="1089836" cy="2539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"/>
              </a:spcAft>
            </a:pPr>
            <a:r>
              <a:rPr lang="en-US" sz="1050">
                <a:solidFill>
                  <a:srgbClr val="6E6565"/>
                </a:solidFill>
              </a:rPr>
              <a:t>Anyone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D2C6BF-C9B5-6458-6931-2F4FD4E8A93F}"/>
              </a:ext>
            </a:extLst>
          </p:cNvPr>
          <p:cNvSpPr txBox="1"/>
          <p:nvPr/>
        </p:nvSpPr>
        <p:spPr>
          <a:xfrm>
            <a:off x="6553570" y="4660602"/>
            <a:ext cx="3262384" cy="4770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How is it stored, accessed, transmitted?</a:t>
            </a:r>
            <a:endParaRPr lang="en-US"/>
          </a:p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CE63CD-5C40-2274-BF2E-1F6AACD8356A}"/>
              </a:ext>
            </a:extLst>
          </p:cNvPr>
          <p:cNvSpPr txBox="1"/>
          <p:nvPr/>
        </p:nvSpPr>
        <p:spPr>
          <a:xfrm>
            <a:off x="6518018" y="5101539"/>
            <a:ext cx="290800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May be shared publicly</a:t>
            </a:r>
            <a:endParaRPr lang="en-US" sz="950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Can be stored in unencrypted system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>
                <a:solidFill>
                  <a:srgbClr val="6E6565"/>
                </a:solidFill>
              </a:rPr>
              <a:t>May be transmitted via regular email</a:t>
            </a:r>
          </a:p>
          <a:p>
            <a:pPr marL="171450" indent="-171450">
              <a:spcAft>
                <a:spcPts val="300"/>
              </a:spcAft>
              <a:buChar char="•"/>
            </a:pPr>
            <a:endParaRPr lang="en-US" sz="1050">
              <a:solidFill>
                <a:srgbClr val="6E6565"/>
              </a:solidFill>
            </a:endParaRPr>
          </a:p>
          <a:p>
            <a:pPr marL="171450" indent="-171450">
              <a:spcAft>
                <a:spcPts val="300"/>
              </a:spcAft>
              <a:buChar char="•"/>
            </a:pPr>
            <a:endParaRPr lang="en-US" sz="1100">
              <a:solidFill>
                <a:srgbClr val="6E6565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B6AF3E-F0F9-0FBA-D333-23BB1A5898F2}"/>
              </a:ext>
            </a:extLst>
          </p:cNvPr>
          <p:cNvSpPr txBox="1"/>
          <p:nvPr/>
        </p:nvSpPr>
        <p:spPr>
          <a:xfrm rot="16200000">
            <a:off x="-59881" y="5581962"/>
            <a:ext cx="122274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chemeClr val="bg1"/>
                </a:solidFill>
              </a:rPr>
              <a:t>PUBLIC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6D20C8-A112-E19A-6CCB-19700D5F6F88}"/>
              </a:ext>
            </a:extLst>
          </p:cNvPr>
          <p:cNvSpPr txBox="1"/>
          <p:nvPr/>
        </p:nvSpPr>
        <p:spPr>
          <a:xfrm>
            <a:off x="228548" y="6834324"/>
            <a:ext cx="9517702" cy="5693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400"/>
              </a:spcAft>
            </a:pPr>
            <a:r>
              <a:rPr lang="en-US" sz="1050" dirty="0">
                <a:solidFill>
                  <a:srgbClr val="C00000"/>
                </a:solidFill>
              </a:rPr>
              <a:t>*</a:t>
            </a:r>
            <a:r>
              <a:rPr lang="en-US" sz="1100" dirty="0">
                <a:solidFill>
                  <a:srgbClr val="C00000"/>
                </a:solidFill>
              </a:rPr>
              <a:t> </a:t>
            </a:r>
            <a:r>
              <a:rPr lang="en-US" sz="1000" dirty="0">
                <a:solidFill>
                  <a:srgbClr val="6E6565"/>
                </a:solidFill>
              </a:rPr>
              <a:t>Examples in this table are not comprehensive, and do not account for every scenario. Teams will develop processes for classifying, storing, and eventually disposing of data. [org name] will protect all data to the extent allowable by law.</a:t>
            </a:r>
            <a:br>
              <a:rPr lang="en-US" sz="1000" dirty="0"/>
            </a:br>
            <a:endParaRPr lang="en-US" sz="1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081B14E-2111-29A8-7E29-B6136BB9A54A}"/>
              </a:ext>
            </a:extLst>
          </p:cNvPr>
          <p:cNvSpPr/>
          <p:nvPr/>
        </p:nvSpPr>
        <p:spPr>
          <a:xfrm>
            <a:off x="263228" y="2316251"/>
            <a:ext cx="9516139" cy="39340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F9AEFA-2ACB-DC90-7E4F-1219CE7CDFCB}"/>
              </a:ext>
            </a:extLst>
          </p:cNvPr>
          <p:cNvSpPr/>
          <p:nvPr/>
        </p:nvSpPr>
        <p:spPr>
          <a:xfrm>
            <a:off x="261472" y="2710843"/>
            <a:ext cx="595424" cy="1743737"/>
          </a:xfrm>
          <a:prstGeom prst="rect">
            <a:avLst/>
          </a:prstGeom>
          <a:solidFill>
            <a:srgbClr val="08B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A1E16C0-CD6A-7C43-07FD-177C354028E9}"/>
              </a:ext>
            </a:extLst>
          </p:cNvPr>
          <p:cNvSpPr txBox="1"/>
          <p:nvPr/>
        </p:nvSpPr>
        <p:spPr>
          <a:xfrm>
            <a:off x="856895" y="2317438"/>
            <a:ext cx="1041990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Risk from Disclosure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B975BB-0D34-428A-8359-EEB965E088E9}"/>
              </a:ext>
            </a:extLst>
          </p:cNvPr>
          <p:cNvSpPr txBox="1"/>
          <p:nvPr/>
        </p:nvSpPr>
        <p:spPr>
          <a:xfrm>
            <a:off x="856895" y="2758688"/>
            <a:ext cx="90376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>
                <a:solidFill>
                  <a:srgbClr val="6E6565"/>
                </a:solidFill>
              </a:rPr>
              <a:t>Low</a:t>
            </a:r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1CFB37-8D7B-43CD-BCB3-EFFDFE9184DE}"/>
              </a:ext>
            </a:extLst>
          </p:cNvPr>
          <p:cNvSpPr txBox="1"/>
          <p:nvPr/>
        </p:nvSpPr>
        <p:spPr>
          <a:xfrm>
            <a:off x="1829775" y="2370599"/>
            <a:ext cx="1568301" cy="4770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Description</a:t>
            </a:r>
            <a:endParaRPr lang="en-US"/>
          </a:p>
          <a:p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6A4D574-DF28-4975-5142-9DAADD4C1F19}"/>
              </a:ext>
            </a:extLst>
          </p:cNvPr>
          <p:cNvSpPr txBox="1"/>
          <p:nvPr/>
        </p:nvSpPr>
        <p:spPr>
          <a:xfrm>
            <a:off x="1829774" y="2758686"/>
            <a:ext cx="1525771" cy="12234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400"/>
              </a:spcAft>
            </a:pPr>
            <a:r>
              <a:rPr lang="en-US" sz="1050">
                <a:solidFill>
                  <a:srgbClr val="6E6565"/>
                </a:solidFill>
              </a:rPr>
              <a:t>Data that is not protected by law but that is generally not released to the public except under specific circumstance or request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BD265B2-E207-CBCC-63BD-EC5A0C7819CF}"/>
              </a:ext>
            </a:extLst>
          </p:cNvPr>
          <p:cNvSpPr txBox="1"/>
          <p:nvPr/>
        </p:nvSpPr>
        <p:spPr>
          <a:xfrm>
            <a:off x="3366179" y="2365283"/>
            <a:ext cx="156830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Examples </a:t>
            </a:r>
            <a:r>
              <a:rPr lang="en-US" sz="1200" b="1">
                <a:solidFill>
                  <a:srgbClr val="C00000"/>
                </a:solidFill>
              </a:rPr>
              <a:t>*</a:t>
            </a:r>
            <a:endParaRPr lang="en-US" sz="1200">
              <a:solidFill>
                <a:srgbClr val="C0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CDEF24A-75DE-0A8B-6FB8-03800714530F}"/>
              </a:ext>
            </a:extLst>
          </p:cNvPr>
          <p:cNvSpPr txBox="1"/>
          <p:nvPr/>
        </p:nvSpPr>
        <p:spPr>
          <a:xfrm>
            <a:off x="3360207" y="2753369"/>
            <a:ext cx="2110561" cy="13773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Administrative documents and templates</a:t>
            </a:r>
            <a:endParaRPr lang="en-US" sz="950" dirty="0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Strategic planning documents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Draft documents or tools developed that will eventually be shared with the public 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(add application name) knowledge base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91C38E8-9FA7-0BD6-43E9-DDD6EF51618A}"/>
              </a:ext>
            </a:extLst>
          </p:cNvPr>
          <p:cNvSpPr txBox="1"/>
          <p:nvPr/>
        </p:nvSpPr>
        <p:spPr>
          <a:xfrm>
            <a:off x="5471425" y="2306803"/>
            <a:ext cx="983511" cy="44627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C00000"/>
                </a:solidFill>
              </a:rPr>
              <a:t> </a:t>
            </a:r>
            <a:r>
              <a:rPr lang="en-US" sz="1100" b="1">
                <a:solidFill>
                  <a:schemeClr val="tx1"/>
                </a:solidFill>
              </a:rPr>
              <a:t>Who has</a:t>
            </a:r>
            <a:endParaRPr lang="en-US">
              <a:solidFill>
                <a:schemeClr val="tx1"/>
              </a:solidFill>
            </a:endParaRPr>
          </a:p>
          <a:p>
            <a:r>
              <a:rPr lang="en-US" sz="1100" b="1">
                <a:solidFill>
                  <a:schemeClr val="tx1"/>
                </a:solidFill>
              </a:rPr>
              <a:t> Access?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001869D-31EE-69D5-39E5-039298705685}"/>
              </a:ext>
            </a:extLst>
          </p:cNvPr>
          <p:cNvSpPr txBox="1"/>
          <p:nvPr/>
        </p:nvSpPr>
        <p:spPr>
          <a:xfrm>
            <a:off x="5471423" y="2758685"/>
            <a:ext cx="1089836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"/>
              </a:spcAft>
            </a:pPr>
            <a:r>
              <a:rPr lang="en-US" sz="1050">
                <a:solidFill>
                  <a:srgbClr val="6E6565"/>
                </a:solidFill>
              </a:rPr>
              <a:t>Certain Employees, Subcontractor, and volunteers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89E29FE-EEA3-9A8E-AC62-1C27F62F8C2A}"/>
              </a:ext>
            </a:extLst>
          </p:cNvPr>
          <p:cNvSpPr txBox="1"/>
          <p:nvPr/>
        </p:nvSpPr>
        <p:spPr>
          <a:xfrm>
            <a:off x="6561263" y="2312433"/>
            <a:ext cx="318231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How is it stored, accessed, transmitted?</a:t>
            </a:r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64F092-45BF-64EC-2AA5-D94A65CBB140}"/>
              </a:ext>
            </a:extLst>
          </p:cNvPr>
          <p:cNvSpPr txBox="1"/>
          <p:nvPr/>
        </p:nvSpPr>
        <p:spPr>
          <a:xfrm>
            <a:off x="6520603" y="2753370"/>
            <a:ext cx="2908003" cy="15850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Stored in encrypted system (add location or application) accessed only by authorized users </a:t>
            </a:r>
            <a:endParaRPr lang="en-US" dirty="0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May access information with personal computer or mobile device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May be transmitted via regular email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May be stored on work laptop, USB, or other external storage device, if devices are encrypted</a:t>
            </a:r>
          </a:p>
          <a:p>
            <a:pPr>
              <a:spcAft>
                <a:spcPts val="300"/>
              </a:spcAft>
            </a:pPr>
            <a:endParaRPr lang="en-US" sz="1100">
              <a:solidFill>
                <a:srgbClr val="6E6565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7F5997-79C5-13CB-49FA-EB037D8391BF}"/>
              </a:ext>
            </a:extLst>
          </p:cNvPr>
          <p:cNvSpPr txBox="1"/>
          <p:nvPr/>
        </p:nvSpPr>
        <p:spPr>
          <a:xfrm rot="16200000">
            <a:off x="-150538" y="3313537"/>
            <a:ext cx="140349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chemeClr val="bg1"/>
                </a:solidFill>
              </a:rPr>
              <a:t>   INTERNAL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4D4D7B-70C1-80A1-2A4D-E66A20351BD3}"/>
              </a:ext>
            </a:extLst>
          </p:cNvPr>
          <p:cNvSpPr txBox="1"/>
          <p:nvPr/>
        </p:nvSpPr>
        <p:spPr>
          <a:xfrm>
            <a:off x="349081" y="4096205"/>
            <a:ext cx="42064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0F54E6-7F35-AA74-1231-1C3123EB179E}"/>
              </a:ext>
            </a:extLst>
          </p:cNvPr>
          <p:cNvSpPr txBox="1"/>
          <p:nvPr/>
        </p:nvSpPr>
        <p:spPr>
          <a:xfrm>
            <a:off x="349081" y="6437069"/>
            <a:ext cx="42064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>
                <a:solidFill>
                  <a:schemeClr val="bg1"/>
                </a:solidFill>
              </a:rPr>
              <a:t>L1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5406C62-CDDC-4FDA-6518-88E987770DFD}"/>
              </a:ext>
            </a:extLst>
          </p:cNvPr>
          <p:cNvSpPr/>
          <p:nvPr/>
        </p:nvSpPr>
        <p:spPr>
          <a:xfrm>
            <a:off x="275874" y="-6955"/>
            <a:ext cx="9516139" cy="39340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4E19BA5-4AF9-9803-97E5-C521821FC7B2}"/>
              </a:ext>
            </a:extLst>
          </p:cNvPr>
          <p:cNvSpPr/>
          <p:nvPr/>
        </p:nvSpPr>
        <p:spPr>
          <a:xfrm>
            <a:off x="274118" y="387637"/>
            <a:ext cx="595424" cy="1743737"/>
          </a:xfrm>
          <a:prstGeom prst="rect">
            <a:avLst/>
          </a:prstGeom>
          <a:solidFill>
            <a:srgbClr val="08B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A901879-6542-6065-8FF4-0CF354F45A33}"/>
              </a:ext>
            </a:extLst>
          </p:cNvPr>
          <p:cNvSpPr txBox="1"/>
          <p:nvPr/>
        </p:nvSpPr>
        <p:spPr>
          <a:xfrm>
            <a:off x="869541" y="-5768"/>
            <a:ext cx="1041990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Risk from Disclosure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AB4CA16-EDDA-503D-2777-09C1F9B252AD}"/>
              </a:ext>
            </a:extLst>
          </p:cNvPr>
          <p:cNvSpPr txBox="1"/>
          <p:nvPr/>
        </p:nvSpPr>
        <p:spPr>
          <a:xfrm>
            <a:off x="869541" y="435482"/>
            <a:ext cx="90376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>
                <a:solidFill>
                  <a:srgbClr val="6E6565"/>
                </a:solidFill>
              </a:rPr>
              <a:t>Moderate</a:t>
            </a:r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A8078FE-87FC-8CBE-089D-BEAB620D02DC}"/>
              </a:ext>
            </a:extLst>
          </p:cNvPr>
          <p:cNvSpPr txBox="1"/>
          <p:nvPr/>
        </p:nvSpPr>
        <p:spPr>
          <a:xfrm>
            <a:off x="1842421" y="47393"/>
            <a:ext cx="1568301" cy="4770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Description</a:t>
            </a:r>
            <a:endParaRPr lang="en-US"/>
          </a:p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2486C3B-FD85-E80E-E7CE-68A0BDA90B98}"/>
              </a:ext>
            </a:extLst>
          </p:cNvPr>
          <p:cNvSpPr txBox="1"/>
          <p:nvPr/>
        </p:nvSpPr>
        <p:spPr>
          <a:xfrm>
            <a:off x="1717315" y="435480"/>
            <a:ext cx="1745954" cy="12234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400"/>
              </a:spcAft>
            </a:pPr>
            <a:r>
              <a:rPr lang="en-US" sz="1050" dirty="0">
                <a:solidFill>
                  <a:srgbClr val="6E6565"/>
                </a:solidFill>
              </a:rPr>
              <a:t>Unauthorized access or loss of data could </a:t>
            </a:r>
            <a:r>
              <a:rPr lang="en-US" sz="1050" b="1" dirty="0">
                <a:solidFill>
                  <a:srgbClr val="6E6565"/>
                </a:solidFill>
              </a:rPr>
              <a:t>adversely impact</a:t>
            </a:r>
            <a:r>
              <a:rPr lang="en-US" sz="1050" dirty="0">
                <a:solidFill>
                  <a:srgbClr val="6E6565"/>
                </a:solidFill>
              </a:rPr>
              <a:t> [org name], a team member, or a client. </a:t>
            </a:r>
            <a:br>
              <a:rPr lang="en-US" sz="1050" dirty="0"/>
            </a:br>
            <a:br>
              <a:rPr lang="en-US" sz="1050" dirty="0"/>
            </a:br>
            <a:r>
              <a:rPr lang="en-US" sz="1050" dirty="0">
                <a:solidFill>
                  <a:srgbClr val="6E6565"/>
                </a:solidFill>
              </a:rPr>
              <a:t>Expectation of privacy.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14542F2-3765-AEF2-494A-25A1190997B8}"/>
              </a:ext>
            </a:extLst>
          </p:cNvPr>
          <p:cNvSpPr txBox="1"/>
          <p:nvPr/>
        </p:nvSpPr>
        <p:spPr>
          <a:xfrm>
            <a:off x="3378825" y="42077"/>
            <a:ext cx="156830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Examples </a:t>
            </a:r>
            <a:r>
              <a:rPr lang="en-US" sz="1200" b="1">
                <a:solidFill>
                  <a:srgbClr val="C00000"/>
                </a:solidFill>
              </a:rPr>
              <a:t>*</a:t>
            </a:r>
            <a:endParaRPr lang="en-US" sz="1200">
              <a:solidFill>
                <a:srgbClr val="C00000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065E45C-9B15-E425-A20D-BC6D924DC428}"/>
              </a:ext>
            </a:extLst>
          </p:cNvPr>
          <p:cNvSpPr txBox="1"/>
          <p:nvPr/>
        </p:nvSpPr>
        <p:spPr>
          <a:xfrm>
            <a:off x="3373508" y="430163"/>
            <a:ext cx="2110561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spcAft>
                <a:spcPts val="300"/>
              </a:spcAft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[org name]</a:t>
            </a:r>
            <a:r>
              <a:rPr lang="en-US" sz="950" dirty="0">
                <a:solidFill>
                  <a:srgbClr val="6E6565"/>
                </a:solidFill>
              </a:rPr>
              <a:t> financial information</a:t>
            </a:r>
            <a:endParaRPr lang="en-US" sz="950" dirty="0"/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Non-sensitive summaries of client work</a:t>
            </a:r>
          </a:p>
          <a:p>
            <a:pPr marL="171450" indent="-171450">
              <a:spcAft>
                <a:spcPts val="300"/>
              </a:spcAft>
              <a:buFont typeface="Arial,Sans-Serif"/>
              <a:buChar char="•"/>
            </a:pPr>
            <a:r>
              <a:rPr lang="en-US" sz="950" dirty="0">
                <a:solidFill>
                  <a:srgbClr val="6E6565"/>
                </a:solidFill>
              </a:rPr>
              <a:t>Intellectual property</a:t>
            </a:r>
          </a:p>
          <a:p>
            <a:pPr marL="171450" indent="-171450">
              <a:spcAft>
                <a:spcPts val="300"/>
              </a:spcAft>
              <a:buFont typeface="Arial,Sans-Serif"/>
              <a:buChar char="•"/>
            </a:pPr>
            <a:r>
              <a:rPr lang="en-US" sz="1000" dirty="0">
                <a:solidFill>
                  <a:srgbClr val="6E6565"/>
                </a:solidFill>
              </a:rPr>
              <a:t>[org name]</a:t>
            </a:r>
            <a:r>
              <a:rPr lang="en-US" sz="950" dirty="0">
                <a:solidFill>
                  <a:srgbClr val="6E6565"/>
                </a:solidFill>
              </a:rPr>
              <a:t> internal communications (emails, chat, meeting recordings)</a:t>
            </a:r>
          </a:p>
          <a:p>
            <a:pPr>
              <a:spcAft>
                <a:spcPts val="300"/>
              </a:spcAft>
            </a:pPr>
            <a:endParaRPr lang="en-US" sz="1050" dirty="0">
              <a:solidFill>
                <a:srgbClr val="6E6565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05BFD74-6416-3532-404F-B30CC16C17D8}"/>
              </a:ext>
            </a:extLst>
          </p:cNvPr>
          <p:cNvSpPr txBox="1"/>
          <p:nvPr/>
        </p:nvSpPr>
        <p:spPr>
          <a:xfrm>
            <a:off x="5333945" y="-21407"/>
            <a:ext cx="983511" cy="44627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C00000"/>
                </a:solidFill>
              </a:rPr>
              <a:t> </a:t>
            </a:r>
            <a:r>
              <a:rPr lang="en-US" sz="1100" b="1">
                <a:solidFill>
                  <a:schemeClr val="tx1"/>
                </a:solidFill>
              </a:rPr>
              <a:t>Who has</a:t>
            </a:r>
            <a:endParaRPr lang="en-US">
              <a:solidFill>
                <a:schemeClr val="tx1"/>
              </a:solidFill>
            </a:endParaRPr>
          </a:p>
          <a:p>
            <a:r>
              <a:rPr lang="en-US" sz="1100" b="1">
                <a:solidFill>
                  <a:schemeClr val="tx1"/>
                </a:solidFill>
              </a:rPr>
              <a:t> Access?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8C3DEA0-1DE2-D92D-2ED7-50F762D6204B}"/>
              </a:ext>
            </a:extLst>
          </p:cNvPr>
          <p:cNvSpPr txBox="1"/>
          <p:nvPr/>
        </p:nvSpPr>
        <p:spPr>
          <a:xfrm>
            <a:off x="5379159" y="430654"/>
            <a:ext cx="1181538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00"/>
              </a:spcAft>
            </a:pPr>
            <a:r>
              <a:rPr lang="en-US" sz="1050">
                <a:solidFill>
                  <a:srgbClr val="6E6565"/>
                </a:solidFill>
              </a:rPr>
              <a:t>Certain Employees, Subcontractors, and volunteers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7A0CA41-5F22-A7D0-DC4B-C53F07486D86}"/>
              </a:ext>
            </a:extLst>
          </p:cNvPr>
          <p:cNvSpPr txBox="1"/>
          <p:nvPr/>
        </p:nvSpPr>
        <p:spPr>
          <a:xfrm>
            <a:off x="6518863" y="-10773"/>
            <a:ext cx="3227355" cy="4770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b="1"/>
              <a:t>How is it stored, accessed, transmitted?</a:t>
            </a:r>
            <a:endParaRPr lang="en-US"/>
          </a:p>
          <a:p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7C67CA7-AB9E-1DC6-A4B0-FD8CC029018B}"/>
              </a:ext>
            </a:extLst>
          </p:cNvPr>
          <p:cNvSpPr txBox="1"/>
          <p:nvPr/>
        </p:nvSpPr>
        <p:spPr>
          <a:xfrm>
            <a:off x="6449176" y="435272"/>
            <a:ext cx="3322918" cy="19697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Stored in encrypted system (add location) accessed only by authorized users 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May access information with personal computer or mobile device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May be transmitted through regular email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May be stored on work laptop, a USB, or other external storage device, if encrypted.</a:t>
            </a:r>
          </a:p>
          <a:p>
            <a:pPr marL="171450" indent="-171450">
              <a:spcAft>
                <a:spcPts val="300"/>
              </a:spcAft>
              <a:buChar char="•"/>
            </a:pPr>
            <a:r>
              <a:rPr lang="en-US" sz="950" dirty="0">
                <a:solidFill>
                  <a:srgbClr val="6E6565"/>
                </a:solidFill>
              </a:rPr>
              <a:t>May not be shared outside the organization without prior authorization.</a:t>
            </a:r>
          </a:p>
          <a:p>
            <a:pPr marL="171450" indent="-171450">
              <a:spcAft>
                <a:spcPts val="300"/>
              </a:spcAft>
              <a:buChar char="•"/>
            </a:pPr>
            <a:endParaRPr lang="en-US" sz="1050">
              <a:solidFill>
                <a:srgbClr val="6E6565"/>
              </a:solidFill>
            </a:endParaRPr>
          </a:p>
          <a:p>
            <a:pPr marL="171450" indent="-171450">
              <a:spcAft>
                <a:spcPts val="300"/>
              </a:spcAft>
              <a:buChar char="•"/>
            </a:pPr>
            <a:endParaRPr lang="en-US" sz="1100">
              <a:solidFill>
                <a:srgbClr val="6E6565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010BD8C-FA2A-6984-AFF0-3B7742DF1633}"/>
              </a:ext>
            </a:extLst>
          </p:cNvPr>
          <p:cNvSpPr txBox="1"/>
          <p:nvPr/>
        </p:nvSpPr>
        <p:spPr>
          <a:xfrm rot="16200000">
            <a:off x="-137892" y="990331"/>
            <a:ext cx="140349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chemeClr val="bg1"/>
                </a:solidFill>
              </a:rPr>
              <a:t> CONFIDENTIAL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0675A7D-62D5-48F8-2F2E-1D46B3DF5E5E}"/>
              </a:ext>
            </a:extLst>
          </p:cNvPr>
          <p:cNvSpPr txBox="1"/>
          <p:nvPr/>
        </p:nvSpPr>
        <p:spPr>
          <a:xfrm>
            <a:off x="389715" y="1774670"/>
            <a:ext cx="42064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1" dirty="0">
                <a:solidFill>
                  <a:schemeClr val="bg1"/>
                </a:solidFill>
              </a:rPr>
              <a:t>L3</a:t>
            </a:r>
          </a:p>
        </p:txBody>
      </p:sp>
    </p:spTree>
    <p:extLst>
      <p:ext uri="{BB962C8B-B14F-4D97-AF65-F5344CB8AC3E}">
        <p14:creationId xmlns:p14="http://schemas.microsoft.com/office/powerpoint/2010/main" val="137780887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ileTags xmlns="8e2c31ba-0d93-400c-b053-fdfa323a6e8e" xsi:nil="true"/>
    <Desc xmlns="8e2c31ba-0d93-400c-b053-fdfa323a6e8e" xsi:nil="true"/>
    <Service xmlns="8e2c31ba-0d93-400c-b053-fdfa323a6e8e" xsi:nil="true"/>
    <Notes xmlns="8e2c31ba-0d93-400c-b053-fdfa323a6e8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54CB1D49304B48A4012C18F1B98E6E" ma:contentTypeVersion="19" ma:contentTypeDescription="Create a new document." ma:contentTypeScope="" ma:versionID="22b66072b9a87a8209d19ec9c22a3b8f">
  <xsd:schema xmlns:xsd="http://www.w3.org/2001/XMLSchema" xmlns:xs="http://www.w3.org/2001/XMLSchema" xmlns:p="http://schemas.microsoft.com/office/2006/metadata/properties" xmlns:ns2="8e2c31ba-0d93-400c-b053-fdfa323a6e8e" xmlns:ns3="a5a348be-9faf-4f79-92c5-2db03d84271c" targetNamespace="http://schemas.microsoft.com/office/2006/metadata/properties" ma:root="true" ma:fieldsID="27080b956a5f3262c3b64593667e4bac" ns2:_="" ns3:_="">
    <xsd:import namespace="8e2c31ba-0d93-400c-b053-fdfa323a6e8e"/>
    <xsd:import namespace="a5a348be-9faf-4f79-92c5-2db03d84271c"/>
    <xsd:element name="properties">
      <xsd:complexType>
        <xsd:sequence>
          <xsd:element name="documentManagement">
            <xsd:complexType>
              <xsd:all>
                <xsd:element ref="ns2:FileTags" minOccurs="0"/>
                <xsd:element ref="ns2:Service" minOccurs="0"/>
                <xsd:element ref="ns2:Notes" minOccurs="0"/>
                <xsd:element ref="ns2:Desc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2c31ba-0d93-400c-b053-fdfa323a6e8e" elementFormDefault="qualified">
    <xsd:import namespace="http://schemas.microsoft.com/office/2006/documentManagement/types"/>
    <xsd:import namespace="http://schemas.microsoft.com/office/infopath/2007/PartnerControls"/>
    <xsd:element name="FileTags" ma:index="1" nillable="true" ma:displayName="File Tags" ma:description="Meta data for file use and categories" ma:format="Dropdown" ma:internalName="FileTag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roposal"/>
                    <xsd:enumeration value="Handout"/>
                    <xsd:enumeration value="Form"/>
                    <xsd:enumeration value="Assessment"/>
                    <xsd:enumeration value="Pricing"/>
                    <xsd:enumeration value="Handout Original"/>
                    <xsd:enumeration value="Tool"/>
                    <xsd:enumeration value="Info"/>
                    <xsd:enumeration value="Presentation Deck"/>
                    <xsd:enumeration value="Report"/>
                    <xsd:enumeration value="Template"/>
                    <xsd:enumeration value="URL"/>
                    <xsd:enumeration value="Email"/>
                  </xsd:restriction>
                </xsd:simpleType>
              </xsd:element>
            </xsd:sequence>
          </xsd:extension>
        </xsd:complexContent>
      </xsd:complexType>
    </xsd:element>
    <xsd:element name="Service" ma:index="2" nillable="true" ma:displayName="Client Services" ma:format="Dropdown" ma:internalName="Servi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lan IT"/>
                    <xsd:enumeration value="NIST Assessment"/>
                    <xsd:enumeration value="TechOE Event"/>
                    <xsd:enumeration value="Reference"/>
                    <xsd:enumeration value="File Organization"/>
                    <xsd:enumeration value="Ad-Hoc Consultation"/>
                    <xsd:enumeration value="ESC Assignment"/>
                    <xsd:enumeration value="Awareness Program"/>
                    <xsd:enumeration value="Administrative"/>
                    <xsd:enumeration value="TechOE"/>
                    <xsd:enumeration value="IT Assessment"/>
                    <xsd:enumeration value="Project Communication"/>
                  </xsd:restriction>
                </xsd:simpleType>
              </xsd:element>
            </xsd:sequence>
          </xsd:extension>
        </xsd:complexContent>
      </xsd:complexType>
    </xsd:element>
    <xsd:element name="Notes" ma:index="3" nillable="true" ma:displayName="Notes" ma:description="Description of URL and how to use it." ma:format="Dropdown" ma:internalName="Notes" ma:readOnly="false">
      <xsd:simpleType>
        <xsd:restriction base="dms:Note"/>
      </xsd:simpleType>
    </xsd:element>
    <xsd:element name="Desc" ma:index="4" nillable="true" ma:displayName="Desc" ma:description="What document is used for or procedures that go with the document." ma:format="Dropdown" ma:internalName="Desc" ma:readOnly="false">
      <xsd:simpleType>
        <xsd:restriction base="dms:Note"/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a348be-9faf-4f79-92c5-2db03d84271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hidden="true" ma:internalName="SharedWithDetail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BCFAE0-89E1-45F3-B0A8-D271D3CE59DD}">
  <ds:schemaRefs>
    <ds:schemaRef ds:uri="http://schemas.microsoft.com/office/2006/metadata/properties"/>
    <ds:schemaRef ds:uri="http://schemas.microsoft.com/office/infopath/2007/PartnerControls"/>
    <ds:schemaRef ds:uri="241d2d15-8a19-4e4d-bc42-0931feb04019"/>
    <ds:schemaRef ds:uri="dece29d3-f47e-485c-8240-cb215a0208c2"/>
    <ds:schemaRef ds:uri="7095207b-973e-4d15-bc35-1d97144dbdbb"/>
    <ds:schemaRef ds:uri="8e2c31ba-0d93-400c-b053-fdfa323a6e8e"/>
  </ds:schemaRefs>
</ds:datastoreItem>
</file>

<file path=customXml/itemProps2.xml><?xml version="1.0" encoding="utf-8"?>
<ds:datastoreItem xmlns:ds="http://schemas.openxmlformats.org/officeDocument/2006/customXml" ds:itemID="{DEE65BC0-57FF-400A-BFF7-B5A970D49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B3F9E8-1702-4E05-9F44-64EA3B97EB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e2c31ba-0d93-400c-b053-fdfa323a6e8e"/>
    <ds:schemaRef ds:uri="a5a348be-9faf-4f79-92c5-2db03d8427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797</Words>
  <Application>Microsoft Macintosh PowerPoint</Application>
  <PresentationFormat>Custom</PresentationFormat>
  <Paragraphs>121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Arial,Sans-Serif</vt:lpstr>
      <vt:lpstr>Simple Light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501Secure</dc:creator>
  <cp:keywords/>
  <dc:description/>
  <cp:lastModifiedBy>Kai Dailey</cp:lastModifiedBy>
  <cp:revision>71</cp:revision>
  <dcterms:modified xsi:type="dcterms:W3CDTF">2026-01-14T09:15:43Z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0x0101009154CB1D49304B48A4012C18F1B98E6E</vt:lpwstr>
  </property>
  <property fmtid="{D5CDD505-2E9C-101B-9397-08002B2CF9AE}" pid="3" name="MediaServiceImageTags">
    <vt:lpwstr/>
  </property>
  <property fmtid="{D5CDD505-2E9C-101B-9397-08002B2CF9AE}" pid="4" name="Order">
    <vt:r8>20000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_SourceUrl">
    <vt:lpwstr/>
  </property>
  <property fmtid="{D5CDD505-2E9C-101B-9397-08002B2CF9AE}" pid="10" name="_SharedFileIndex">
    <vt:lpwstr/>
  </property>
  <property fmtid="{D5CDD505-2E9C-101B-9397-08002B2CF9AE}" pid="11" name="ComplianceAssetId">
    <vt:lpwstr/>
  </property>
  <property fmtid="{D5CDD505-2E9C-101B-9397-08002B2CF9AE}" pid="12" name="TemplateUrl">
    <vt:lpwstr/>
  </property>
</Properties>
</file>